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862" autoAdjust="0"/>
    <p:restoredTop sz="94660"/>
  </p:normalViewPr>
  <p:slideViewPr>
    <p:cSldViewPr>
      <p:cViewPr>
        <p:scale>
          <a:sx n="80" d="100"/>
          <a:sy n="80" d="100"/>
        </p:scale>
        <p:origin x="1248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CD2C310-734C-4348-BA3D-C506887A8F6B}" type="datetimeFigureOut">
              <a:rPr lang="fr-FR"/>
              <a:pPr>
                <a:defRPr/>
              </a:pPr>
              <a:t>10/06/2013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C755422-FD3B-45BD-9CD6-CC58FE007A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51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3D00A-3E8C-4133-B821-55BA1982BB2B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EB17D-83C9-4A84-B7BF-54823181021B}" type="datetimeFigureOut">
              <a:rPr lang="fr-FR"/>
              <a:pPr>
                <a:defRPr/>
              </a:pPr>
              <a:t>10/06/2013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7E48F-DE0B-4443-957F-5A3A3AADCA3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A96F6-ECA2-465F-B0F8-C7C6122FD268}" type="datetimeFigureOut">
              <a:rPr lang="fr-FR"/>
              <a:pPr>
                <a:defRPr/>
              </a:pPr>
              <a:t>10/06/2013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233ED-3B5A-439C-9C07-6CB7AAF544B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B2637-F350-48DA-B3B4-8B45703C4BD0}" type="datetimeFigureOut">
              <a:rPr lang="fr-FR"/>
              <a:pPr>
                <a:defRPr/>
              </a:pPr>
              <a:t>10/06/2013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DBA21-A581-4964-B9BE-6F197B6A50B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4B8BD-8AA8-41CD-A96F-248B123FF06D}" type="datetimeFigureOut">
              <a:rPr lang="fr-FR"/>
              <a:pPr>
                <a:defRPr/>
              </a:pPr>
              <a:t>10/06/2013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BC32A-4995-4107-81D3-012F04E228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D71D7-C29A-427B-B20A-E26C96CDAD09}" type="datetimeFigureOut">
              <a:rPr lang="fr-FR"/>
              <a:pPr>
                <a:defRPr/>
              </a:pPr>
              <a:t>10/06/2013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66F11-EFDD-46F6-9952-620E18AE166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51479-FF94-4EB8-87E2-1E5CA525C2B2}" type="datetimeFigureOut">
              <a:rPr lang="fr-FR"/>
              <a:pPr>
                <a:defRPr/>
              </a:pPr>
              <a:t>10/06/2013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B1E4C-8D7B-4279-A3B4-1857FA6D8B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90FD3-E04B-41AB-96E4-69DF702B4DE8}" type="datetimeFigureOut">
              <a:rPr lang="fr-FR"/>
              <a:pPr>
                <a:defRPr/>
              </a:pPr>
              <a:t>10/06/2013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D331E-8598-4D28-93A7-A24931A932D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B7D1D-ECA3-4996-9EFF-3B9975EA3161}" type="datetimeFigureOut">
              <a:rPr lang="fr-FR"/>
              <a:pPr>
                <a:defRPr/>
              </a:pPr>
              <a:t>10/06/2013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6D0B9-1F2D-4CFB-AE7E-F93372821F1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D4ECB-438F-483D-9ABA-8C454A6D7006}" type="datetimeFigureOut">
              <a:rPr lang="fr-FR"/>
              <a:pPr>
                <a:defRPr/>
              </a:pPr>
              <a:t>10/06/2013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39823-7E2F-4D7B-952E-48F79825AA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68F43-0005-4AE8-AE6C-CB749ECEFE4D}" type="datetimeFigureOut">
              <a:rPr lang="fr-FR"/>
              <a:pPr>
                <a:defRPr/>
              </a:pPr>
              <a:t>10/06/2013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98F08-DE0E-497A-969B-F8680FC4512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BC72F-E14A-4101-91A8-5F7345327F35}" type="datetimeFigureOut">
              <a:rPr lang="fr-FR"/>
              <a:pPr>
                <a:defRPr/>
              </a:pPr>
              <a:t>10/06/2013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9C548-D01F-4D2D-89DB-ED718061114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496CA0-A133-4038-8592-D516C37B8ED9}" type="datetimeFigureOut">
              <a:rPr lang="fr-FR"/>
              <a:pPr>
                <a:defRPr/>
              </a:pPr>
              <a:t>10/06/2013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2A868E-676D-4C8F-AD24-C4796A4A23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xagone 4"/>
          <p:cNvSpPr/>
          <p:nvPr/>
        </p:nvSpPr>
        <p:spPr>
          <a:xfrm rot="5400000">
            <a:off x="3214687" y="1357313"/>
            <a:ext cx="6143625" cy="4857750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4000500"/>
            <a:ext cx="2643188" cy="28575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2" name="ZoneTexte 3"/>
          <p:cNvSpPr txBox="1"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latin typeface="Calibri" pitchFamily="34" charset="0"/>
              </a:rPr>
              <a:t>Les territoires participent de façon différente à la réelle intégration de la France dans la mondialisation</a:t>
            </a:r>
          </a:p>
        </p:txBody>
      </p:sp>
      <p:sp>
        <p:nvSpPr>
          <p:cNvPr id="23" name="Forme libre 22"/>
          <p:cNvSpPr/>
          <p:nvPr/>
        </p:nvSpPr>
        <p:spPr>
          <a:xfrm>
            <a:off x="5265738" y="693738"/>
            <a:ext cx="3421062" cy="5559425"/>
          </a:xfrm>
          <a:custGeom>
            <a:avLst/>
            <a:gdLst>
              <a:gd name="connsiteX0" fmla="*/ 2227007 w 3421626"/>
              <a:gd name="connsiteY0" fmla="*/ 5368413 h 5560142"/>
              <a:gd name="connsiteX1" fmla="*/ 2197510 w 3421626"/>
              <a:gd name="connsiteY1" fmla="*/ 3067665 h 5560142"/>
              <a:gd name="connsiteX2" fmla="*/ 1297858 w 3421626"/>
              <a:gd name="connsiteY2" fmla="*/ 2020529 h 5560142"/>
              <a:gd name="connsiteX3" fmla="*/ 0 w 3421626"/>
              <a:gd name="connsiteY3" fmla="*/ 545691 h 5560142"/>
              <a:gd name="connsiteX4" fmla="*/ 1032387 w 3421626"/>
              <a:gd name="connsiteY4" fmla="*/ 0 h 5560142"/>
              <a:gd name="connsiteX5" fmla="*/ 3421626 w 3421626"/>
              <a:gd name="connsiteY5" fmla="*/ 1224116 h 5560142"/>
              <a:gd name="connsiteX6" fmla="*/ 3421626 w 3421626"/>
              <a:gd name="connsiteY6" fmla="*/ 4866968 h 5560142"/>
              <a:gd name="connsiteX7" fmla="*/ 3406878 w 3421626"/>
              <a:gd name="connsiteY7" fmla="*/ 4940710 h 5560142"/>
              <a:gd name="connsiteX8" fmla="*/ 2182761 w 3421626"/>
              <a:gd name="connsiteY8" fmla="*/ 5560142 h 5560142"/>
              <a:gd name="connsiteX9" fmla="*/ 2212258 w 3421626"/>
              <a:gd name="connsiteY9" fmla="*/ 5309420 h 5560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21626" h="5560142">
                <a:moveTo>
                  <a:pt x="2227007" y="5368413"/>
                </a:moveTo>
                <a:lnTo>
                  <a:pt x="2197510" y="3067665"/>
                </a:lnTo>
                <a:lnTo>
                  <a:pt x="1297858" y="2020529"/>
                </a:lnTo>
                <a:lnTo>
                  <a:pt x="0" y="545691"/>
                </a:lnTo>
                <a:lnTo>
                  <a:pt x="1032387" y="0"/>
                </a:lnTo>
                <a:lnTo>
                  <a:pt x="3421626" y="1224116"/>
                </a:lnTo>
                <a:lnTo>
                  <a:pt x="3421626" y="4866968"/>
                </a:lnTo>
                <a:lnTo>
                  <a:pt x="3406878" y="4940710"/>
                </a:lnTo>
                <a:lnTo>
                  <a:pt x="2182761" y="5560142"/>
                </a:lnTo>
                <a:lnTo>
                  <a:pt x="2212258" y="5309420"/>
                </a:ln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57188" y="5572125"/>
            <a:ext cx="714375" cy="8572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5" name="ZoneTexte 7"/>
          <p:cNvSpPr txBox="1">
            <a:spLocks noChangeArrowheads="1"/>
          </p:cNvSpPr>
          <p:nvPr/>
        </p:nvSpPr>
        <p:spPr bwMode="auto">
          <a:xfrm>
            <a:off x="0" y="4071938"/>
            <a:ext cx="2571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latin typeface="Calibri" pitchFamily="34" charset="0"/>
              </a:rPr>
              <a:t>La contribution d’un DROM</a:t>
            </a:r>
          </a:p>
        </p:txBody>
      </p:sp>
      <p:sp>
        <p:nvSpPr>
          <p:cNvPr id="10" name="Double flèche horizontale 9"/>
          <p:cNvSpPr/>
          <p:nvPr/>
        </p:nvSpPr>
        <p:spPr>
          <a:xfrm>
            <a:off x="2500313" y="2928938"/>
            <a:ext cx="1000125" cy="428625"/>
          </a:xfrm>
          <a:prstGeom prst="left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Double flèche horizontale 10"/>
          <p:cNvSpPr/>
          <p:nvPr/>
        </p:nvSpPr>
        <p:spPr>
          <a:xfrm rot="20590954">
            <a:off x="2655888" y="5005388"/>
            <a:ext cx="1000125" cy="409575"/>
          </a:xfrm>
          <a:prstGeom prst="left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" name="Flèche gauche 12"/>
          <p:cNvSpPr/>
          <p:nvPr/>
        </p:nvSpPr>
        <p:spPr>
          <a:xfrm rot="12681397">
            <a:off x="3116263" y="995363"/>
            <a:ext cx="1143000" cy="2143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4" name="Flèche gauche 13"/>
          <p:cNvSpPr/>
          <p:nvPr/>
        </p:nvSpPr>
        <p:spPr>
          <a:xfrm rot="10800000">
            <a:off x="2544763" y="3424238"/>
            <a:ext cx="1143000" cy="2143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Flèche gauche 14"/>
          <p:cNvSpPr/>
          <p:nvPr/>
        </p:nvSpPr>
        <p:spPr>
          <a:xfrm rot="20293486">
            <a:off x="1171575" y="5595938"/>
            <a:ext cx="1143000" cy="2143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7143750" y="3429000"/>
            <a:ext cx="571500" cy="64293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7" name="Forme libre 26"/>
          <p:cNvSpPr/>
          <p:nvPr/>
        </p:nvSpPr>
        <p:spPr>
          <a:xfrm>
            <a:off x="3857625" y="1357313"/>
            <a:ext cx="4214813" cy="5214937"/>
          </a:xfrm>
          <a:custGeom>
            <a:avLst/>
            <a:gdLst>
              <a:gd name="connsiteX0" fmla="*/ 132736 w 4026310"/>
              <a:gd name="connsiteY0" fmla="*/ 4188542 h 5235678"/>
              <a:gd name="connsiteX1" fmla="*/ 3524865 w 4026310"/>
              <a:gd name="connsiteY1" fmla="*/ 0 h 5235678"/>
              <a:gd name="connsiteX2" fmla="*/ 4026310 w 4026310"/>
              <a:gd name="connsiteY2" fmla="*/ 265471 h 5235678"/>
              <a:gd name="connsiteX3" fmla="*/ 1873045 w 4026310"/>
              <a:gd name="connsiteY3" fmla="*/ 5235678 h 5235678"/>
              <a:gd name="connsiteX4" fmla="*/ 0 w 4026310"/>
              <a:gd name="connsiteY4" fmla="*/ 4306529 h 5235678"/>
              <a:gd name="connsiteX5" fmla="*/ 132736 w 4026310"/>
              <a:gd name="connsiteY5" fmla="*/ 4188542 h 5235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26310" h="5235678">
                <a:moveTo>
                  <a:pt x="132736" y="4188542"/>
                </a:moveTo>
                <a:lnTo>
                  <a:pt x="3524865" y="0"/>
                </a:lnTo>
                <a:lnTo>
                  <a:pt x="4026310" y="265471"/>
                </a:lnTo>
                <a:lnTo>
                  <a:pt x="1873045" y="5235678"/>
                </a:lnTo>
                <a:lnTo>
                  <a:pt x="0" y="4306529"/>
                </a:lnTo>
                <a:lnTo>
                  <a:pt x="132736" y="4188542"/>
                </a:lnTo>
                <a:close/>
              </a:path>
            </a:pathLst>
          </a:custGeom>
          <a:blipFill dpi="0" rotWithShape="1">
            <a:blip r:embed="rId3">
              <a:alphaModFix amt="53000"/>
            </a:blip>
            <a:srcRect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929313" y="1928813"/>
            <a:ext cx="714375" cy="928687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" name="Flèche gauche 15"/>
          <p:cNvSpPr/>
          <p:nvPr/>
        </p:nvSpPr>
        <p:spPr>
          <a:xfrm rot="7629149">
            <a:off x="4034632" y="6344444"/>
            <a:ext cx="1143000" cy="2365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9" name="Forme libre 28"/>
          <p:cNvSpPr/>
          <p:nvPr/>
        </p:nvSpPr>
        <p:spPr>
          <a:xfrm>
            <a:off x="6146800" y="722313"/>
            <a:ext cx="1282700" cy="828675"/>
          </a:xfrm>
          <a:custGeom>
            <a:avLst/>
            <a:gdLst>
              <a:gd name="connsiteX0" fmla="*/ 457200 w 1283110"/>
              <a:gd name="connsiteY0" fmla="*/ 0 h 828161"/>
              <a:gd name="connsiteX1" fmla="*/ 0 w 1283110"/>
              <a:gd name="connsiteY1" fmla="*/ 324464 h 828161"/>
              <a:gd name="connsiteX2" fmla="*/ 988142 w 1283110"/>
              <a:gd name="connsiteY2" fmla="*/ 825910 h 828161"/>
              <a:gd name="connsiteX3" fmla="*/ 973394 w 1283110"/>
              <a:gd name="connsiteY3" fmla="*/ 825910 h 828161"/>
              <a:gd name="connsiteX4" fmla="*/ 1283110 w 1283110"/>
              <a:gd name="connsiteY4" fmla="*/ 575187 h 828161"/>
              <a:gd name="connsiteX5" fmla="*/ 309716 w 1283110"/>
              <a:gd name="connsiteY5" fmla="*/ 14748 h 828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3110" h="828161">
                <a:moveTo>
                  <a:pt x="457200" y="0"/>
                </a:moveTo>
                <a:lnTo>
                  <a:pt x="0" y="324464"/>
                </a:lnTo>
                <a:lnTo>
                  <a:pt x="988142" y="825910"/>
                </a:lnTo>
                <a:cubicBezTo>
                  <a:pt x="992512" y="828161"/>
                  <a:pt x="978310" y="825910"/>
                  <a:pt x="973394" y="825910"/>
                </a:cubicBezTo>
                <a:lnTo>
                  <a:pt x="1283110" y="575187"/>
                </a:lnTo>
                <a:lnTo>
                  <a:pt x="309716" y="14748"/>
                </a:lnTo>
              </a:path>
            </a:pathLst>
          </a:custGeom>
          <a:blipFill>
            <a:blip r:embed="rId4">
              <a:alphaModFix amt="53000"/>
            </a:blip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6215063" y="642938"/>
            <a:ext cx="571500" cy="642937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1" name="Forme libre 30"/>
          <p:cNvSpPr/>
          <p:nvPr/>
        </p:nvSpPr>
        <p:spPr>
          <a:xfrm>
            <a:off x="8072438" y="1558925"/>
            <a:ext cx="274637" cy="1227138"/>
          </a:xfrm>
          <a:custGeom>
            <a:avLst/>
            <a:gdLst>
              <a:gd name="connsiteX0" fmla="*/ 0 w 353961"/>
              <a:gd name="connsiteY0" fmla="*/ 0 h 1297858"/>
              <a:gd name="connsiteX1" fmla="*/ 353961 w 353961"/>
              <a:gd name="connsiteY1" fmla="*/ 176981 h 1297858"/>
              <a:gd name="connsiteX2" fmla="*/ 339213 w 353961"/>
              <a:gd name="connsiteY2" fmla="*/ 1297858 h 1297858"/>
              <a:gd name="connsiteX3" fmla="*/ 0 w 353961"/>
              <a:gd name="connsiteY3" fmla="*/ 1297858 h 1297858"/>
              <a:gd name="connsiteX4" fmla="*/ 0 w 353961"/>
              <a:gd name="connsiteY4" fmla="*/ 0 h 1297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961" h="1297858">
                <a:moveTo>
                  <a:pt x="0" y="0"/>
                </a:moveTo>
                <a:lnTo>
                  <a:pt x="353961" y="176981"/>
                </a:lnTo>
                <a:lnTo>
                  <a:pt x="339213" y="1297858"/>
                </a:lnTo>
                <a:lnTo>
                  <a:pt x="0" y="129785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53000"/>
            </a:blip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33" name="Connecteur droit 32"/>
          <p:cNvCxnSpPr>
            <a:stCxn id="21" idx="5"/>
            <a:endCxn id="24" idx="1"/>
          </p:cNvCxnSpPr>
          <p:nvPr/>
        </p:nvCxnSpPr>
        <p:spPr>
          <a:xfrm rot="16200000" flipH="1">
            <a:off x="6482557" y="2777331"/>
            <a:ext cx="801688" cy="688975"/>
          </a:xfrm>
          <a:prstGeom prst="line">
            <a:avLst/>
          </a:prstGeom>
          <a:ln w="158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>
            <a:stCxn id="24" idx="4"/>
            <a:endCxn id="25" idx="0"/>
          </p:cNvCxnSpPr>
          <p:nvPr/>
        </p:nvCxnSpPr>
        <p:spPr>
          <a:xfrm rot="5400000">
            <a:off x="6537325" y="4965700"/>
            <a:ext cx="1785938" cy="1588"/>
          </a:xfrm>
          <a:prstGeom prst="line">
            <a:avLst/>
          </a:prstGeom>
          <a:ln w="139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>
            <a:stCxn id="26" idx="4"/>
            <a:endCxn id="21" idx="0"/>
          </p:cNvCxnSpPr>
          <p:nvPr/>
        </p:nvCxnSpPr>
        <p:spPr>
          <a:xfrm rot="5400000">
            <a:off x="6072188" y="1500187"/>
            <a:ext cx="642938" cy="214313"/>
          </a:xfrm>
          <a:prstGeom prst="line">
            <a:avLst/>
          </a:prstGeom>
          <a:ln w="139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riangle isocèle 21"/>
          <p:cNvSpPr/>
          <p:nvPr/>
        </p:nvSpPr>
        <p:spPr>
          <a:xfrm>
            <a:off x="6072188" y="1714500"/>
            <a:ext cx="357187" cy="357188"/>
          </a:xfrm>
          <a:prstGeom prst="triangle">
            <a:avLst/>
          </a:prstGeom>
          <a:solidFill>
            <a:srgbClr val="FFFF00"/>
          </a:solidFill>
          <a:ln>
            <a:solidFill>
              <a:schemeClr val="tx1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5072063" y="1000125"/>
            <a:ext cx="285750" cy="357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6072188" y="428625"/>
            <a:ext cx="285750" cy="357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0" name="Flèche gauche 49"/>
          <p:cNvSpPr/>
          <p:nvPr/>
        </p:nvSpPr>
        <p:spPr>
          <a:xfrm rot="20300696">
            <a:off x="1000125" y="4929188"/>
            <a:ext cx="1143000" cy="214312"/>
          </a:xfrm>
          <a:prstGeom prst="lef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52" name="Connecteur droit avec flèche 51"/>
          <p:cNvCxnSpPr/>
          <p:nvPr/>
        </p:nvCxnSpPr>
        <p:spPr>
          <a:xfrm rot="16200000" flipV="1">
            <a:off x="4964907" y="821531"/>
            <a:ext cx="214312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stCxn id="49" idx="1"/>
          </p:cNvCxnSpPr>
          <p:nvPr/>
        </p:nvCxnSpPr>
        <p:spPr>
          <a:xfrm rot="16200000" flipV="1">
            <a:off x="5959475" y="327025"/>
            <a:ext cx="195263" cy="112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stCxn id="47" idx="2"/>
          </p:cNvCxnSpPr>
          <p:nvPr/>
        </p:nvCxnSpPr>
        <p:spPr>
          <a:xfrm rot="10800000">
            <a:off x="3500438" y="3071813"/>
            <a:ext cx="214312" cy="34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>
            <a:stCxn id="48" idx="2"/>
          </p:cNvCxnSpPr>
          <p:nvPr/>
        </p:nvCxnSpPr>
        <p:spPr>
          <a:xfrm rot="10800000" flipV="1">
            <a:off x="3429000" y="4608513"/>
            <a:ext cx="285750" cy="34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>
            <a:stCxn id="25" idx="4"/>
          </p:cNvCxnSpPr>
          <p:nvPr/>
        </p:nvCxnSpPr>
        <p:spPr>
          <a:xfrm rot="5400000">
            <a:off x="7323137" y="6608763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80" name="Groupe 64"/>
          <p:cNvGrpSpPr>
            <a:grpSpLocks/>
          </p:cNvGrpSpPr>
          <p:nvPr/>
        </p:nvGrpSpPr>
        <p:grpSpPr bwMode="auto">
          <a:xfrm>
            <a:off x="6143625" y="2286000"/>
            <a:ext cx="214313" cy="214313"/>
            <a:chOff x="857224" y="1357298"/>
            <a:chExt cx="214314" cy="214314"/>
          </a:xfrm>
        </p:grpSpPr>
        <p:sp>
          <p:nvSpPr>
            <p:cNvPr id="66" name="Ellipse 65"/>
            <p:cNvSpPr/>
            <p:nvPr/>
          </p:nvSpPr>
          <p:spPr>
            <a:xfrm>
              <a:off x="857224" y="1357298"/>
              <a:ext cx="214314" cy="2143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67" name="Ellipse 66"/>
            <p:cNvSpPr/>
            <p:nvPr/>
          </p:nvSpPr>
          <p:spPr>
            <a:xfrm>
              <a:off x="928662" y="1443023"/>
              <a:ext cx="71437" cy="571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081" name="Groupe 67"/>
          <p:cNvGrpSpPr>
            <a:grpSpLocks/>
          </p:cNvGrpSpPr>
          <p:nvPr/>
        </p:nvGrpSpPr>
        <p:grpSpPr bwMode="auto">
          <a:xfrm>
            <a:off x="4786313" y="1143000"/>
            <a:ext cx="214312" cy="214313"/>
            <a:chOff x="857224" y="1357298"/>
            <a:chExt cx="214314" cy="214314"/>
          </a:xfrm>
        </p:grpSpPr>
        <p:sp>
          <p:nvSpPr>
            <p:cNvPr id="69" name="Ellipse 68"/>
            <p:cNvSpPr/>
            <p:nvPr/>
          </p:nvSpPr>
          <p:spPr>
            <a:xfrm>
              <a:off x="857224" y="1357298"/>
              <a:ext cx="214314" cy="2143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70" name="Ellipse 69"/>
            <p:cNvSpPr/>
            <p:nvPr/>
          </p:nvSpPr>
          <p:spPr>
            <a:xfrm>
              <a:off x="928662" y="1443023"/>
              <a:ext cx="71439" cy="571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082" name="Groupe 70"/>
          <p:cNvGrpSpPr>
            <a:grpSpLocks/>
          </p:cNvGrpSpPr>
          <p:nvPr/>
        </p:nvGrpSpPr>
        <p:grpSpPr bwMode="auto">
          <a:xfrm>
            <a:off x="4572000" y="5786438"/>
            <a:ext cx="214313" cy="214312"/>
            <a:chOff x="857224" y="1357298"/>
            <a:chExt cx="214314" cy="214314"/>
          </a:xfrm>
        </p:grpSpPr>
        <p:sp>
          <p:nvSpPr>
            <p:cNvPr id="72" name="Ellipse 71"/>
            <p:cNvSpPr/>
            <p:nvPr/>
          </p:nvSpPr>
          <p:spPr>
            <a:xfrm>
              <a:off x="857224" y="1357298"/>
              <a:ext cx="214314" cy="2143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73" name="Ellipse 72"/>
            <p:cNvSpPr/>
            <p:nvPr/>
          </p:nvSpPr>
          <p:spPr>
            <a:xfrm>
              <a:off x="928662" y="1443024"/>
              <a:ext cx="71437" cy="571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9" name="Double flèche horizontale 8"/>
          <p:cNvSpPr/>
          <p:nvPr/>
        </p:nvSpPr>
        <p:spPr>
          <a:xfrm>
            <a:off x="8143875" y="2143125"/>
            <a:ext cx="1000125" cy="785813"/>
          </a:xfrm>
          <a:prstGeom prst="left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4" name="Flèche gauche 73"/>
          <p:cNvSpPr/>
          <p:nvPr/>
        </p:nvSpPr>
        <p:spPr>
          <a:xfrm>
            <a:off x="2000250" y="1857375"/>
            <a:ext cx="1428750" cy="142875"/>
          </a:xfrm>
          <a:prstGeom prst="lef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5" name="Flèche gauche 74"/>
          <p:cNvSpPr/>
          <p:nvPr/>
        </p:nvSpPr>
        <p:spPr>
          <a:xfrm rot="18861169">
            <a:off x="2622551" y="6226175"/>
            <a:ext cx="1428750" cy="142875"/>
          </a:xfrm>
          <a:prstGeom prst="lef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6" name="Flèche gauche 75"/>
          <p:cNvSpPr/>
          <p:nvPr/>
        </p:nvSpPr>
        <p:spPr>
          <a:xfrm rot="14556094">
            <a:off x="8134350" y="6299201"/>
            <a:ext cx="733425" cy="101600"/>
          </a:xfrm>
          <a:prstGeom prst="lef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78" name="Connecteur droit 77"/>
          <p:cNvCxnSpPr/>
          <p:nvPr/>
        </p:nvCxnSpPr>
        <p:spPr>
          <a:xfrm rot="5400000">
            <a:off x="1963738" y="3749675"/>
            <a:ext cx="3786188" cy="1587"/>
          </a:xfrm>
          <a:prstGeom prst="line">
            <a:avLst/>
          </a:prstGeom>
          <a:ln w="1143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Ellipse 46"/>
          <p:cNvSpPr/>
          <p:nvPr/>
        </p:nvSpPr>
        <p:spPr>
          <a:xfrm>
            <a:off x="3714750" y="2928938"/>
            <a:ext cx="285750" cy="357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3714750" y="4429125"/>
            <a:ext cx="285750" cy="357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79" name="Connecteur droit 78"/>
          <p:cNvCxnSpPr>
            <a:stCxn id="23" idx="7"/>
          </p:cNvCxnSpPr>
          <p:nvPr/>
        </p:nvCxnSpPr>
        <p:spPr>
          <a:xfrm flipH="1">
            <a:off x="6286500" y="5634038"/>
            <a:ext cx="2386013" cy="1223962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e 24"/>
          <p:cNvSpPr/>
          <p:nvPr/>
        </p:nvSpPr>
        <p:spPr>
          <a:xfrm>
            <a:off x="7143750" y="5857875"/>
            <a:ext cx="571500" cy="64293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82" name="Connecteur droit avec flèche 81"/>
          <p:cNvCxnSpPr/>
          <p:nvPr/>
        </p:nvCxnSpPr>
        <p:spPr>
          <a:xfrm>
            <a:off x="8501063" y="3071813"/>
            <a:ext cx="357187" cy="1587"/>
          </a:xfrm>
          <a:prstGeom prst="straightConnector1">
            <a:avLst/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avec flèche 82"/>
          <p:cNvCxnSpPr/>
          <p:nvPr/>
        </p:nvCxnSpPr>
        <p:spPr>
          <a:xfrm>
            <a:off x="8501063" y="3498850"/>
            <a:ext cx="357187" cy="1588"/>
          </a:xfrm>
          <a:prstGeom prst="straightConnector1">
            <a:avLst/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/>
          <p:cNvCxnSpPr/>
          <p:nvPr/>
        </p:nvCxnSpPr>
        <p:spPr>
          <a:xfrm rot="5400000" flipH="1" flipV="1">
            <a:off x="7000875" y="928688"/>
            <a:ext cx="357188" cy="214312"/>
          </a:xfrm>
          <a:prstGeom prst="straightConnector1">
            <a:avLst/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/>
          <p:cNvCxnSpPr/>
          <p:nvPr/>
        </p:nvCxnSpPr>
        <p:spPr>
          <a:xfrm rot="5400000" flipH="1" flipV="1">
            <a:off x="7358063" y="1143000"/>
            <a:ext cx="357187" cy="214313"/>
          </a:xfrm>
          <a:prstGeom prst="straightConnector1">
            <a:avLst/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Ellipse 86"/>
          <p:cNvSpPr/>
          <p:nvPr/>
        </p:nvSpPr>
        <p:spPr>
          <a:xfrm>
            <a:off x="5286375" y="4929188"/>
            <a:ext cx="285750" cy="357187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6572250" y="6286500"/>
            <a:ext cx="285750" cy="35718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4786313" y="3000375"/>
            <a:ext cx="285750" cy="35718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8215313" y="5572125"/>
            <a:ext cx="285750" cy="35718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8501063" y="2000250"/>
            <a:ext cx="285750" cy="35718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2" name="Ellipse 91"/>
          <p:cNvSpPr/>
          <p:nvPr/>
        </p:nvSpPr>
        <p:spPr>
          <a:xfrm>
            <a:off x="8001000" y="1928813"/>
            <a:ext cx="285750" cy="357187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7286625" y="1928813"/>
            <a:ext cx="285750" cy="357187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4286250" y="2000250"/>
            <a:ext cx="285750" cy="35718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96" name="Connecteur droit avec flèche 95"/>
          <p:cNvCxnSpPr/>
          <p:nvPr/>
        </p:nvCxnSpPr>
        <p:spPr>
          <a:xfrm rot="10800000">
            <a:off x="2214563" y="2428875"/>
            <a:ext cx="785812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98"/>
          <p:cNvCxnSpPr/>
          <p:nvPr/>
        </p:nvCxnSpPr>
        <p:spPr>
          <a:xfrm>
            <a:off x="5286375" y="857250"/>
            <a:ext cx="571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/>
          <p:cNvCxnSpPr/>
          <p:nvPr/>
        </p:nvCxnSpPr>
        <p:spPr>
          <a:xfrm>
            <a:off x="5572125" y="712788"/>
            <a:ext cx="5000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102"/>
          <p:cNvCxnSpPr/>
          <p:nvPr/>
        </p:nvCxnSpPr>
        <p:spPr>
          <a:xfrm>
            <a:off x="5857875" y="569913"/>
            <a:ext cx="64293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eur droit 104"/>
          <p:cNvCxnSpPr/>
          <p:nvPr/>
        </p:nvCxnSpPr>
        <p:spPr>
          <a:xfrm>
            <a:off x="5000625" y="998538"/>
            <a:ext cx="5715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0"/>
          <a:ext cx="9144000" cy="70322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0"/>
                <a:gridCol w="4572000"/>
              </a:tblGrid>
              <a:tr h="357165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La participation</a:t>
                      </a:r>
                      <a:r>
                        <a:rPr lang="fr-FR" sz="1200" b="1" baseline="0" dirty="0" smtClean="0"/>
                        <a:t> de la France à la mondialisation …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est permise de différentes façons par ses territoires </a:t>
                      </a:r>
                      <a:endParaRPr lang="fr-FR" sz="1200" b="1" dirty="0"/>
                    </a:p>
                  </a:txBody>
                  <a:tcPr/>
                </a:tc>
              </a:tr>
              <a:tr h="6130942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Arial" pitchFamily="34" charset="0"/>
                          <a:cs typeface="Arial" pitchFamily="34" charset="0"/>
                        </a:rPr>
                        <a:t>Elle s’intègre</a:t>
                      </a:r>
                      <a:r>
                        <a:rPr lang="fr-FR" sz="1200" baseline="0" dirty="0" smtClean="0">
                          <a:latin typeface="Arial" pitchFamily="34" charset="0"/>
                          <a:cs typeface="Arial" pitchFamily="34" charset="0"/>
                        </a:rPr>
                        <a:t> dans les flux de la mondialisation </a:t>
                      </a:r>
                    </a:p>
                    <a:p>
                      <a:endParaRPr lang="fr-FR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FR" sz="1200" dirty="0" smtClean="0">
                          <a:latin typeface="Arial" pitchFamily="34" charset="0"/>
                          <a:cs typeface="Arial" pitchFamily="34" charset="0"/>
                        </a:rPr>
                        <a:t>                        qu’il s’agisse</a:t>
                      </a:r>
                      <a:r>
                        <a:rPr lang="fr-FR" sz="1200" baseline="0" dirty="0" smtClean="0">
                          <a:latin typeface="Arial" pitchFamily="34" charset="0"/>
                          <a:cs typeface="Arial" pitchFamily="34" charset="0"/>
                        </a:rPr>
                        <a:t> de </a:t>
                      </a:r>
                      <a:r>
                        <a:rPr lang="fr-FR" sz="1200" dirty="0" smtClean="0">
                          <a:latin typeface="Arial" pitchFamily="34" charset="0"/>
                          <a:cs typeface="Arial" pitchFamily="34" charset="0"/>
                        </a:rPr>
                        <a:t> flux de marchandises ,</a:t>
                      </a:r>
                      <a:r>
                        <a:rPr lang="fr-FR" sz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200" dirty="0" smtClean="0">
                          <a:latin typeface="Arial" pitchFamily="34" charset="0"/>
                          <a:cs typeface="Arial" pitchFamily="34" charset="0"/>
                        </a:rPr>
                        <a:t>de capitaux </a:t>
                      </a:r>
                    </a:p>
                    <a:p>
                      <a:endParaRPr lang="fr-FR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FR" sz="1200" baseline="0" dirty="0" smtClean="0">
                          <a:latin typeface="Arial" pitchFamily="34" charset="0"/>
                          <a:cs typeface="Arial" pitchFamily="34" charset="0"/>
                        </a:rPr>
                        <a:t>                         ou </a:t>
                      </a:r>
                      <a:r>
                        <a:rPr lang="fr-FR" sz="1200" dirty="0" smtClean="0">
                          <a:latin typeface="Arial" pitchFamily="34" charset="0"/>
                          <a:cs typeface="Arial" pitchFamily="34" charset="0"/>
                        </a:rPr>
                        <a:t>de personnes  (touristes et migrants)</a:t>
                      </a:r>
                    </a:p>
                    <a:p>
                      <a:endParaRPr lang="fr-FR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FR" sz="1200" dirty="0" smtClean="0">
                          <a:latin typeface="Arial" pitchFamily="34" charset="0"/>
                          <a:cs typeface="Arial" pitchFamily="34" charset="0"/>
                        </a:rPr>
                        <a:t>Sans</a:t>
                      </a:r>
                      <a:r>
                        <a:rPr lang="fr-FR" sz="1200" baseline="0" dirty="0" smtClean="0">
                          <a:latin typeface="Arial" pitchFamily="34" charset="0"/>
                          <a:cs typeface="Arial" pitchFamily="34" charset="0"/>
                        </a:rPr>
                        <a:t> en exagérer l’importance, o</a:t>
                      </a:r>
                      <a:r>
                        <a:rPr lang="fr-FR" sz="1200" dirty="0" smtClean="0">
                          <a:latin typeface="Arial" pitchFamily="34" charset="0"/>
                          <a:cs typeface="Arial" pitchFamily="34" charset="0"/>
                        </a:rPr>
                        <a:t>n  observe</a:t>
                      </a:r>
                      <a:r>
                        <a:rPr lang="fr-FR" sz="1200" baseline="0" dirty="0" smtClean="0">
                          <a:latin typeface="Arial" pitchFamily="34" charset="0"/>
                          <a:cs typeface="Arial" pitchFamily="34" charset="0"/>
                        </a:rPr>
                        <a:t> également une</a:t>
                      </a:r>
                      <a:r>
                        <a:rPr lang="fr-FR" sz="1200" dirty="0" smtClean="0">
                          <a:latin typeface="Arial" pitchFamily="34" charset="0"/>
                          <a:cs typeface="Arial" pitchFamily="34" charset="0"/>
                        </a:rPr>
                        <a:t> émigration française </a:t>
                      </a:r>
                      <a:r>
                        <a:rPr lang="fr-FR" sz="1200" baseline="0" dirty="0" smtClean="0">
                          <a:latin typeface="Arial" pitchFamily="34" charset="0"/>
                          <a:cs typeface="Arial" pitchFamily="34" charset="0"/>
                        </a:rPr>
                        <a:t> liée en partie à un phénomène de </a:t>
                      </a:r>
                      <a:r>
                        <a:rPr lang="fr-FR" sz="1200" baseline="0" dirty="0" err="1" smtClean="0">
                          <a:latin typeface="Arial" pitchFamily="34" charset="0"/>
                          <a:cs typeface="Arial" pitchFamily="34" charset="0"/>
                        </a:rPr>
                        <a:t>brain</a:t>
                      </a:r>
                      <a:r>
                        <a:rPr lang="fr-FR" sz="1200" baseline="0" dirty="0" smtClean="0">
                          <a:latin typeface="Arial" pitchFamily="34" charset="0"/>
                          <a:cs typeface="Arial" pitchFamily="34" charset="0"/>
                        </a:rPr>
                        <a:t> drain.</a:t>
                      </a:r>
                      <a:endParaRPr lang="fr-FR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fr-FR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FR" sz="1200" dirty="0" smtClean="0">
                          <a:latin typeface="Arial" pitchFamily="34" charset="0"/>
                          <a:cs typeface="Arial" pitchFamily="34" charset="0"/>
                        </a:rPr>
                        <a:t>Il</a:t>
                      </a:r>
                      <a:r>
                        <a:rPr lang="fr-FR" sz="1200" baseline="0" dirty="0" smtClean="0">
                          <a:latin typeface="Arial" pitchFamily="34" charset="0"/>
                          <a:cs typeface="Arial" pitchFamily="34" charset="0"/>
                        </a:rPr>
                        <a:t> y a également  des m</a:t>
                      </a:r>
                      <a:r>
                        <a:rPr lang="fr-FR" sz="1200" dirty="0" smtClean="0">
                          <a:latin typeface="Arial" pitchFamily="34" charset="0"/>
                          <a:cs typeface="Arial" pitchFamily="34" charset="0"/>
                        </a:rPr>
                        <a:t>ouvement</a:t>
                      </a:r>
                      <a:r>
                        <a:rPr lang="fr-FR" sz="1200" baseline="0" dirty="0" smtClean="0">
                          <a:latin typeface="Arial" pitchFamily="34" charset="0"/>
                          <a:cs typeface="Arial" pitchFamily="34" charset="0"/>
                        </a:rPr>
                        <a:t>s pendulaires</a:t>
                      </a:r>
                      <a:endParaRPr lang="fr-FR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fr-FR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FR" sz="1200" dirty="0" smtClean="0">
                          <a:latin typeface="Arial" pitchFamily="34" charset="0"/>
                          <a:cs typeface="Arial" pitchFamily="34" charset="0"/>
                        </a:rPr>
                        <a:t>L’Allemagn</a:t>
                      </a:r>
                      <a:r>
                        <a:rPr lang="fr-FR" sz="1200" baseline="0" dirty="0" smtClean="0">
                          <a:latin typeface="Arial" pitchFamily="34" charset="0"/>
                          <a:cs typeface="Arial" pitchFamily="34" charset="0"/>
                        </a:rPr>
                        <a:t>e est le premier partenaire économique.</a:t>
                      </a:r>
                    </a:p>
                    <a:p>
                      <a:endParaRPr lang="fr-FR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fr-FR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fr-FR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fr-FR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FR" sz="1200" baseline="0" dirty="0" smtClean="0">
                          <a:latin typeface="Arial" pitchFamily="34" charset="0"/>
                          <a:cs typeface="Arial" pitchFamily="34" charset="0"/>
                        </a:rPr>
                        <a:t>Elle est d’ailleurs attractive grâce, par exemple </a:t>
                      </a:r>
                    </a:p>
                    <a:p>
                      <a:endParaRPr lang="fr-FR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FR" sz="1200" baseline="0" dirty="0" smtClean="0">
                          <a:latin typeface="Arial" pitchFamily="34" charset="0"/>
                          <a:cs typeface="Arial" pitchFamily="34" charset="0"/>
                        </a:rPr>
                        <a:t> à ses sites </a:t>
                      </a:r>
                    </a:p>
                    <a:p>
                      <a:endParaRPr lang="fr-FR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fr-FR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FR" sz="1200" baseline="0" dirty="0" smtClean="0">
                          <a:latin typeface="Arial" pitchFamily="34" charset="0"/>
                          <a:cs typeface="Arial" pitchFamily="34" charset="0"/>
                        </a:rPr>
                        <a:t>..et à ses littoraux touristiques.</a:t>
                      </a:r>
                    </a:p>
                    <a:p>
                      <a:endParaRPr lang="fr-FR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fr-FR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FR" sz="1200" dirty="0" smtClean="0">
                          <a:latin typeface="Arial" pitchFamily="34" charset="0"/>
                          <a:cs typeface="Arial" pitchFamily="34" charset="0"/>
                        </a:rPr>
                        <a:t>Elle est cependant exposée</a:t>
                      </a:r>
                      <a:r>
                        <a:rPr lang="fr-FR" sz="1200" baseline="0" dirty="0" smtClean="0">
                          <a:latin typeface="Arial" pitchFamily="34" charset="0"/>
                          <a:cs typeface="Arial" pitchFamily="34" charset="0"/>
                        </a:rPr>
                        <a:t> à des </a:t>
                      </a:r>
                    </a:p>
                    <a:p>
                      <a:endParaRPr lang="fr-FR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fr-FR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FR" sz="1200" baseline="0" dirty="0" smtClean="0">
                          <a:latin typeface="Arial" pitchFamily="34" charset="0"/>
                          <a:cs typeface="Arial" pitchFamily="34" charset="0"/>
                        </a:rPr>
                        <a:t>                           délocalisations</a:t>
                      </a:r>
                      <a:endParaRPr lang="fr-FR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fr-FR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fr-F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Arial" pitchFamily="34" charset="0"/>
                          <a:cs typeface="Arial" pitchFamily="34" charset="0"/>
                        </a:rPr>
                        <a:t>Paris</a:t>
                      </a:r>
                      <a:r>
                        <a:rPr lang="fr-FR" sz="1200" baseline="0" dirty="0" smtClean="0">
                          <a:latin typeface="Arial" pitchFamily="34" charset="0"/>
                          <a:cs typeface="Arial" pitchFamily="34" charset="0"/>
                        </a:rPr>
                        <a:t> est une  ville mondiale </a:t>
                      </a:r>
                    </a:p>
                    <a:p>
                      <a:endParaRPr lang="fr-FR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fr-FR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fr-FR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fr-FR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FR" sz="1200" baseline="0" dirty="0" smtClean="0">
                          <a:latin typeface="Arial" pitchFamily="34" charset="0"/>
                          <a:cs typeface="Arial" pitchFamily="34" charset="0"/>
                        </a:rPr>
                        <a:t>Bien reliée au reste de la France et du monde par un </a:t>
                      </a:r>
                    </a:p>
                    <a:p>
                      <a:endParaRPr lang="fr-FR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FR" sz="1200" baseline="0" dirty="0" smtClean="0">
                          <a:latin typeface="Arial" pitchFamily="34" charset="0"/>
                          <a:cs typeface="Arial" pitchFamily="34" charset="0"/>
                        </a:rPr>
                        <a:t>Hub </a:t>
                      </a:r>
                    </a:p>
                    <a:p>
                      <a:endParaRPr lang="fr-FR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FR" sz="1200" baseline="0" dirty="0" smtClean="0">
                          <a:latin typeface="Arial" pitchFamily="34" charset="0"/>
                          <a:cs typeface="Arial" pitchFamily="34" charset="0"/>
                        </a:rPr>
                        <a:t>Les autres métropoles majeures sont des </a:t>
                      </a:r>
                      <a:r>
                        <a:rPr lang="fr-FR" sz="1200" baseline="0" dirty="0" err="1" smtClean="0">
                          <a:latin typeface="Arial" pitchFamily="34" charset="0"/>
                          <a:cs typeface="Arial" pitchFamily="34" charset="0"/>
                        </a:rPr>
                        <a:t>noeuds</a:t>
                      </a:r>
                      <a:r>
                        <a:rPr lang="fr-FR" sz="1200" baseline="0" dirty="0" smtClean="0">
                          <a:latin typeface="Arial" pitchFamily="34" charset="0"/>
                          <a:cs typeface="Arial" pitchFamily="34" charset="0"/>
                        </a:rPr>
                        <a:t> de communication qui contribuent par leurs activités secondaires et tertiaire à faire de la France une puissance économique majeure.</a:t>
                      </a:r>
                    </a:p>
                    <a:p>
                      <a:endParaRPr lang="fr-FR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FR" sz="1200" baseline="0" dirty="0" smtClean="0">
                          <a:latin typeface="Arial" pitchFamily="34" charset="0"/>
                          <a:cs typeface="Arial" pitchFamily="34" charset="0"/>
                        </a:rPr>
                        <a:t>Certains territoires sont plus industrialisés et mieux intégrés</a:t>
                      </a:r>
                    </a:p>
                    <a:p>
                      <a:r>
                        <a:rPr lang="fr-FR" sz="1200" baseline="0" dirty="0" smtClean="0">
                          <a:latin typeface="Arial" pitchFamily="34" charset="0"/>
                          <a:cs typeface="Arial" pitchFamily="34" charset="0"/>
                        </a:rPr>
                        <a:t>         </a:t>
                      </a:r>
                    </a:p>
                    <a:p>
                      <a:endParaRPr lang="fr-FR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FR" sz="1200" baseline="0" dirty="0" smtClean="0">
                          <a:latin typeface="Arial" pitchFamily="34" charset="0"/>
                          <a:cs typeface="Arial" pitchFamily="34" charset="0"/>
                        </a:rPr>
                        <a:t>Grâce notamment à l’axe majeur français </a:t>
                      </a:r>
                    </a:p>
                    <a:p>
                      <a:endParaRPr lang="fr-FR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fr-FR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FR" sz="1200" baseline="0" dirty="0" smtClean="0">
                          <a:latin typeface="Arial" pitchFamily="34" charset="0"/>
                          <a:cs typeface="Arial" pitchFamily="34" charset="0"/>
                        </a:rPr>
                        <a:t>d’autres sont équipés mais en situation périphériques </a:t>
                      </a:r>
                    </a:p>
                    <a:p>
                      <a:endParaRPr lang="fr-FR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FR" sz="1200" baseline="0" dirty="0" smtClean="0">
                          <a:latin typeface="Arial" pitchFamily="34" charset="0"/>
                          <a:cs typeface="Arial" pitchFamily="34" charset="0"/>
                        </a:rPr>
                        <a:t>D’autres sont enclavés ou marginalisés (sous équipement, présence de zones blanches)</a:t>
                      </a:r>
                    </a:p>
                    <a:p>
                      <a:endParaRPr lang="fr-FR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FR" sz="1200" baseline="0" dirty="0" smtClean="0">
                          <a:latin typeface="Arial" pitchFamily="34" charset="0"/>
                          <a:cs typeface="Arial" pitchFamily="34" charset="0"/>
                        </a:rPr>
                        <a:t>Diagonale du vide </a:t>
                      </a:r>
                    </a:p>
                    <a:p>
                      <a:endParaRPr lang="fr-FR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FR" sz="1200" baseline="0" dirty="0" smtClean="0">
                          <a:latin typeface="Arial" pitchFamily="34" charset="0"/>
                          <a:cs typeface="Arial" pitchFamily="34" charset="0"/>
                        </a:rPr>
                        <a:t>Certains soumis à la concurrence dans le contexte de la mondialisation traversent une crise de désindustrialisation</a:t>
                      </a:r>
                    </a:p>
                    <a:p>
                      <a:endParaRPr lang="fr-FR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FR" sz="1200" baseline="0" dirty="0" smtClean="0">
                          <a:latin typeface="Arial" pitchFamily="34" charset="0"/>
                          <a:cs typeface="Arial" pitchFamily="34" charset="0"/>
                        </a:rPr>
                        <a:t>Les DROM COM sont en situation ultrapériphérique </a:t>
                      </a:r>
                    </a:p>
                    <a:p>
                      <a:endParaRPr lang="fr-FR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latin typeface="Arial" pitchFamily="34" charset="0"/>
                          <a:cs typeface="Arial" pitchFamily="34" charset="0"/>
                        </a:rPr>
                        <a:t>Les principaux ports  sont des synapses qui relient la France au reste du monde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latin typeface="Arial" pitchFamily="34" charset="0"/>
                          <a:cs typeface="Arial" pitchFamily="34" charset="0"/>
                        </a:rPr>
                        <a:t>certains appartiennent au  range nord européen.</a:t>
                      </a:r>
                    </a:p>
                    <a:p>
                      <a:endParaRPr lang="fr-F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ouble flèche horizontale 4"/>
          <p:cNvSpPr/>
          <p:nvPr/>
        </p:nvSpPr>
        <p:spPr>
          <a:xfrm>
            <a:off x="225425" y="603250"/>
            <a:ext cx="763588" cy="303213"/>
          </a:xfrm>
          <a:prstGeom prst="left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Flèche gauche 5"/>
          <p:cNvSpPr/>
          <p:nvPr/>
        </p:nvSpPr>
        <p:spPr>
          <a:xfrm rot="10800000">
            <a:off x="142875" y="1357313"/>
            <a:ext cx="785813" cy="2095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7" name="Connecteur droit avec flèche 6"/>
          <p:cNvCxnSpPr/>
          <p:nvPr/>
        </p:nvCxnSpPr>
        <p:spPr>
          <a:xfrm rot="10800000">
            <a:off x="2214563" y="2143125"/>
            <a:ext cx="785812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3571875" y="2498725"/>
            <a:ext cx="357188" cy="1588"/>
          </a:xfrm>
          <a:prstGeom prst="straightConnector1">
            <a:avLst/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ouble flèche horizontale 8"/>
          <p:cNvSpPr/>
          <p:nvPr/>
        </p:nvSpPr>
        <p:spPr>
          <a:xfrm>
            <a:off x="3571875" y="2500313"/>
            <a:ext cx="1000125" cy="785812"/>
          </a:xfrm>
          <a:prstGeom prst="left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090" name="Groupe 9"/>
          <p:cNvGrpSpPr>
            <a:grpSpLocks/>
          </p:cNvGrpSpPr>
          <p:nvPr/>
        </p:nvGrpSpPr>
        <p:grpSpPr bwMode="auto">
          <a:xfrm>
            <a:off x="1214438" y="4071938"/>
            <a:ext cx="214312" cy="214312"/>
            <a:chOff x="857224" y="1357298"/>
            <a:chExt cx="214314" cy="214314"/>
          </a:xfrm>
        </p:grpSpPr>
        <p:sp>
          <p:nvSpPr>
            <p:cNvPr id="11" name="Ellipse 10"/>
            <p:cNvSpPr/>
            <p:nvPr/>
          </p:nvSpPr>
          <p:spPr>
            <a:xfrm>
              <a:off x="857224" y="1357298"/>
              <a:ext cx="214314" cy="2143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928662" y="1443024"/>
              <a:ext cx="71439" cy="571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solidFill>
                  <a:sysClr val="windowText" lastClr="000000"/>
                </a:solidFill>
              </a:endParaRPr>
            </a:p>
          </p:txBody>
        </p:sp>
      </p:grpSp>
      <p:cxnSp>
        <p:nvCxnSpPr>
          <p:cNvPr id="13" name="Connecteur droit 12"/>
          <p:cNvCxnSpPr/>
          <p:nvPr/>
        </p:nvCxnSpPr>
        <p:spPr>
          <a:xfrm rot="10800000" flipV="1">
            <a:off x="2286000" y="4714875"/>
            <a:ext cx="644525" cy="0"/>
          </a:xfrm>
          <a:prstGeom prst="line">
            <a:avLst/>
          </a:prstGeom>
          <a:ln w="1143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èche gauche 14"/>
          <p:cNvSpPr/>
          <p:nvPr/>
        </p:nvSpPr>
        <p:spPr>
          <a:xfrm>
            <a:off x="2643188" y="5786438"/>
            <a:ext cx="1428750" cy="142875"/>
          </a:xfrm>
          <a:prstGeom prst="lef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" name="Triangle isocèle 15"/>
          <p:cNvSpPr/>
          <p:nvPr/>
        </p:nvSpPr>
        <p:spPr>
          <a:xfrm>
            <a:off x="5786438" y="1571625"/>
            <a:ext cx="357187" cy="357188"/>
          </a:xfrm>
          <a:prstGeom prst="triangle">
            <a:avLst/>
          </a:prstGeom>
          <a:solidFill>
            <a:srgbClr val="FFFF00"/>
          </a:solidFill>
          <a:ln>
            <a:solidFill>
              <a:schemeClr val="tx1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6858000" y="428625"/>
            <a:ext cx="642938" cy="785813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8286750" y="1643063"/>
            <a:ext cx="428625" cy="500062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8786813" y="1857375"/>
            <a:ext cx="285750" cy="28575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5857875" y="3000375"/>
            <a:ext cx="571500" cy="28575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21" name="Connecteur droit 20"/>
          <p:cNvCxnSpPr/>
          <p:nvPr/>
        </p:nvCxnSpPr>
        <p:spPr>
          <a:xfrm rot="5400000">
            <a:off x="7429500" y="3286126"/>
            <a:ext cx="642937" cy="214312"/>
          </a:xfrm>
          <a:prstGeom prst="line">
            <a:avLst/>
          </a:prstGeom>
          <a:ln w="139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8072438" y="4500563"/>
            <a:ext cx="571500" cy="2857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7500938" y="4500563"/>
            <a:ext cx="1143000" cy="285750"/>
          </a:xfrm>
          <a:prstGeom prst="rect">
            <a:avLst/>
          </a:prstGeom>
          <a:blipFill>
            <a:blip r:embed="rId2">
              <a:alphaModFix amt="53000"/>
            </a:blip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7500938" y="4500563"/>
            <a:ext cx="571500" cy="2857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8358188" y="5572125"/>
            <a:ext cx="500062" cy="5000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26" name="Connecteur droit avec flèche 25"/>
          <p:cNvCxnSpPr>
            <a:stCxn id="27" idx="2"/>
          </p:cNvCxnSpPr>
          <p:nvPr/>
        </p:nvCxnSpPr>
        <p:spPr>
          <a:xfrm rot="10800000" flipV="1">
            <a:off x="8286750" y="6465888"/>
            <a:ext cx="285750" cy="34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lipse 26"/>
          <p:cNvSpPr/>
          <p:nvPr/>
        </p:nvSpPr>
        <p:spPr>
          <a:xfrm>
            <a:off x="8572500" y="6286500"/>
            <a:ext cx="285750" cy="357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29" name="Connecteur droit 28"/>
          <p:cNvCxnSpPr/>
          <p:nvPr/>
        </p:nvCxnSpPr>
        <p:spPr>
          <a:xfrm>
            <a:off x="8072438" y="6570663"/>
            <a:ext cx="2143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8072438" y="6643688"/>
            <a:ext cx="2143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8081963" y="6723063"/>
            <a:ext cx="2143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8143875" y="6786563"/>
            <a:ext cx="21431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orme libre 29"/>
          <p:cNvSpPr/>
          <p:nvPr/>
        </p:nvSpPr>
        <p:spPr>
          <a:xfrm>
            <a:off x="8501078" y="4929198"/>
            <a:ext cx="642922" cy="479442"/>
          </a:xfrm>
          <a:custGeom>
            <a:avLst/>
            <a:gdLst>
              <a:gd name="connsiteX0" fmla="*/ 457200 w 1283110"/>
              <a:gd name="connsiteY0" fmla="*/ 0 h 828161"/>
              <a:gd name="connsiteX1" fmla="*/ 0 w 1283110"/>
              <a:gd name="connsiteY1" fmla="*/ 324464 h 828161"/>
              <a:gd name="connsiteX2" fmla="*/ 988142 w 1283110"/>
              <a:gd name="connsiteY2" fmla="*/ 825910 h 828161"/>
              <a:gd name="connsiteX3" fmla="*/ 973394 w 1283110"/>
              <a:gd name="connsiteY3" fmla="*/ 825910 h 828161"/>
              <a:gd name="connsiteX4" fmla="*/ 1283110 w 1283110"/>
              <a:gd name="connsiteY4" fmla="*/ 575187 h 828161"/>
              <a:gd name="connsiteX5" fmla="*/ 309716 w 1283110"/>
              <a:gd name="connsiteY5" fmla="*/ 14748 h 828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3110" h="828161">
                <a:moveTo>
                  <a:pt x="457200" y="0"/>
                </a:moveTo>
                <a:lnTo>
                  <a:pt x="0" y="324464"/>
                </a:lnTo>
                <a:lnTo>
                  <a:pt x="988142" y="825910"/>
                </a:lnTo>
                <a:cubicBezTo>
                  <a:pt x="992512" y="828161"/>
                  <a:pt x="978310" y="825910"/>
                  <a:pt x="973394" y="825910"/>
                </a:cubicBezTo>
                <a:lnTo>
                  <a:pt x="1283110" y="575187"/>
                </a:lnTo>
                <a:lnTo>
                  <a:pt x="309716" y="14748"/>
                </a:lnTo>
              </a:path>
            </a:pathLst>
          </a:custGeom>
          <a:blipFill>
            <a:blip r:embed="rId3">
              <a:alphaModFix amt="53000"/>
            </a:blip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</TotalTime>
  <Words>255</Words>
  <Application>Microsoft Office PowerPoint</Application>
  <PresentationFormat>Affichage à l'écran (4:3)</PresentationFormat>
  <Paragraphs>62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Calibri</vt:lpstr>
      <vt:lpstr>Arial</vt:lpstr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manuel</dc:creator>
  <cp:lastModifiedBy>Nérée</cp:lastModifiedBy>
  <cp:revision>5</cp:revision>
  <dcterms:created xsi:type="dcterms:W3CDTF">2013-06-09T18:11:10Z</dcterms:created>
  <dcterms:modified xsi:type="dcterms:W3CDTF">2013-06-10T19:33:12Z</dcterms:modified>
</cp:coreProperties>
</file>